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embeddedFontLst>
    <p:embeddedFont>
      <p:font typeface="Roboto Slab"/>
      <p:regular r:id="rId16"/>
      <p:bold r:id="rId17"/>
    </p:embeddedFon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RobotoSlab-bold.fntdata"/><Relationship Id="rId16" Type="http://schemas.openxmlformats.org/officeDocument/2006/relationships/font" Target="fonts/RobotoSlab-regular.fntdata"/><Relationship Id="rId5" Type="http://schemas.openxmlformats.org/officeDocument/2006/relationships/slide" Target="slides/slide1.xml"/><Relationship Id="rId19" Type="http://schemas.openxmlformats.org/officeDocument/2006/relationships/font" Target="fonts/Roboto-bold.fntdata"/><Relationship Id="rId6" Type="http://schemas.openxmlformats.org/officeDocument/2006/relationships/slide" Target="slides/slide2.xml"/><Relationship Id="rId18" Type="http://schemas.openxmlformats.org/officeDocument/2006/relationships/font" Target="fonts/Roboto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Including all dependencies (even ones that you didn’t realize you had)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Docker engine is the analog to a VM’s hypervisor (virtualbox)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Don’t use Docker like a VM (tell about how I started with Docker)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Not a replacement for vagrant (vagrant manages VMs)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Because there isn’t the overhead of having a Guest OS, containers can be created and started very quickly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The docker engine can better manage the system resources across the containers (RAM, disk space)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Less overhead means you can run more containers on the same box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Your container includes all the libraries, dependencies, and configuration that your app needs to run without changing the host OS environment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Run your container anywhere that docker runs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Portability to the cloud and across infrastructures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Some of the most pulled images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Trusted registry is part of paid docker datacenter paid platform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</a:pPr>
            <a:r>
              <a:rPr lang="en"/>
              <a:t>Role-based containers (not process based or application based)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</a:pPr>
            <a:r>
              <a:rPr lang="en"/>
              <a:t>Hosts file entry example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Also consider the fees of using the particular cloud service itself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In addition the different platforms’ container tools have various pricing models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UCP is paid from Docker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524800" y="672605"/>
            <a:ext cx="1081625" cy="1124949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1" name="Shape 11"/>
          <p:cNvSpPr/>
          <p:nvPr/>
        </p:nvSpPr>
        <p:spPr>
          <a:xfrm rot="10800000">
            <a:off x="6537562" y="3342925"/>
            <a:ext cx="1081625" cy="1124950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/>
            <a:headEnd len="med" w="med" type="none"/>
            <a:tailEnd len="med" w="med" type="none"/>
          </a:ln>
        </p:spPr>
      </p:sp>
      <p:cxnSp>
        <p:nvCxnSpPr>
          <p:cNvPr id="12" name="Shape 12"/>
          <p:cNvCxnSpPr/>
          <p:nvPr/>
        </p:nvCxnSpPr>
        <p:spPr>
          <a:xfrm>
            <a:off x="4359601" y="2817463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>
            <p:ph type="ctrTitle"/>
          </p:nvPr>
        </p:nvSpPr>
        <p:spPr>
          <a:xfrm>
            <a:off x="1680301" y="1188925"/>
            <a:ext cx="5783400" cy="14573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000"/>
            </a:lvl1pPr>
            <a:lvl2pPr lvl="1" algn="ctr">
              <a:spcBef>
                <a:spcPts val="0"/>
              </a:spcBef>
              <a:buSzPct val="100000"/>
              <a:defRPr sz="4000"/>
            </a:lvl2pPr>
            <a:lvl3pPr lvl="2" algn="ctr">
              <a:spcBef>
                <a:spcPts val="0"/>
              </a:spcBef>
              <a:buSzPct val="100000"/>
              <a:defRPr sz="4000"/>
            </a:lvl3pPr>
            <a:lvl4pPr lvl="3" algn="ctr">
              <a:spcBef>
                <a:spcPts val="0"/>
              </a:spcBef>
              <a:buSzPct val="100000"/>
              <a:defRPr sz="4000"/>
            </a:lvl4pPr>
            <a:lvl5pPr lvl="4" algn="ctr">
              <a:spcBef>
                <a:spcPts val="0"/>
              </a:spcBef>
              <a:buSzPct val="100000"/>
              <a:defRPr sz="4000"/>
            </a:lvl5pPr>
            <a:lvl6pPr lvl="5" algn="ctr">
              <a:spcBef>
                <a:spcPts val="0"/>
              </a:spcBef>
              <a:buSzPct val="100000"/>
              <a:defRPr sz="4000"/>
            </a:lvl6pPr>
            <a:lvl7pPr lvl="6" algn="ctr">
              <a:spcBef>
                <a:spcPts val="0"/>
              </a:spcBef>
              <a:buSzPct val="100000"/>
              <a:defRPr sz="4000"/>
            </a:lvl7pPr>
            <a:lvl8pPr lvl="7" algn="ctr">
              <a:spcBef>
                <a:spcPts val="0"/>
              </a:spcBef>
              <a:buSzPct val="100000"/>
              <a:defRPr sz="4000"/>
            </a:lvl8pPr>
            <a:lvl9pPr lvl="8" algn="ctr">
              <a:spcBef>
                <a:spcPts val="0"/>
              </a:spcBef>
              <a:buSzPct val="100000"/>
              <a:defRPr sz="4000"/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x="1680301" y="3049450"/>
            <a:ext cx="5783400" cy="90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 txBox="1"/>
          <p:nvPr>
            <p:ph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hape 17"/>
          <p:cNvCxnSpPr/>
          <p:nvPr/>
        </p:nvCxnSpPr>
        <p:spPr>
          <a:xfrm>
            <a:off x="4359601" y="2817463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" name="Shape 18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hape 21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" name="Shape 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hape 26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" name="Shape 2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hape 35"/>
          <p:cNvCxnSpPr/>
          <p:nvPr/>
        </p:nvCxnSpPr>
        <p:spPr>
          <a:xfrm>
            <a:off x="489218" y="1412276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6" name="Shape 36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4" name="Shape 44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5" name="Shape 45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3800"/>
            </a:lvl1pPr>
            <a:lvl2pPr lvl="1" algn="ctr">
              <a:spcBef>
                <a:spcPts val="0"/>
              </a:spcBef>
              <a:buSzPct val="100000"/>
              <a:defRPr sz="3800"/>
            </a:lvl2pPr>
            <a:lvl3pPr lvl="2" algn="ctr">
              <a:spcBef>
                <a:spcPts val="0"/>
              </a:spcBef>
              <a:buSzPct val="100000"/>
              <a:defRPr sz="3800"/>
            </a:lvl3pPr>
            <a:lvl4pPr lvl="3" algn="ctr">
              <a:spcBef>
                <a:spcPts val="0"/>
              </a:spcBef>
              <a:buSzPct val="100000"/>
              <a:defRPr sz="3800"/>
            </a:lvl4pPr>
            <a:lvl5pPr lvl="4" algn="ctr">
              <a:spcBef>
                <a:spcPts val="0"/>
              </a:spcBef>
              <a:buSzPct val="100000"/>
              <a:defRPr sz="3800"/>
            </a:lvl5pPr>
            <a:lvl6pPr lvl="5" algn="ctr">
              <a:spcBef>
                <a:spcPts val="0"/>
              </a:spcBef>
              <a:buSzPct val="100000"/>
              <a:defRPr sz="3800"/>
            </a:lvl6pPr>
            <a:lvl7pPr lvl="6" algn="ctr">
              <a:spcBef>
                <a:spcPts val="0"/>
              </a:spcBef>
              <a:buSzPct val="100000"/>
              <a:defRPr sz="3800"/>
            </a:lvl7pPr>
            <a:lvl8pPr lvl="7" algn="ctr">
              <a:spcBef>
                <a:spcPts val="0"/>
              </a:spcBef>
              <a:buSzPct val="100000"/>
              <a:defRPr sz="3800"/>
            </a:lvl8pPr>
            <a:lvl9pPr lvl="8" algn="ctr">
              <a:spcBef>
                <a:spcPts val="0"/>
              </a:spcBef>
              <a:buSzPct val="100000"/>
              <a:defRPr sz="3800"/>
            </a:lvl9pPr>
          </a:lstStyle>
          <a:p/>
        </p:txBody>
      </p:sp>
      <p:sp>
        <p:nvSpPr>
          <p:cNvPr id="46" name="Shape 46"/>
          <p:cNvSpPr txBox="1"/>
          <p:nvPr>
            <p:ph idx="1" type="subTitle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Roboto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8.png"/><Relationship Id="rId4" Type="http://schemas.openxmlformats.org/officeDocument/2006/relationships/image" Target="../media/image0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7.png"/><Relationship Id="rId4" Type="http://schemas.openxmlformats.org/officeDocument/2006/relationships/image" Target="../media/image03.png"/><Relationship Id="rId5" Type="http://schemas.openxmlformats.org/officeDocument/2006/relationships/image" Target="../media/image0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ctrTitle"/>
          </p:nvPr>
        </p:nvSpPr>
        <p:spPr>
          <a:xfrm>
            <a:off x="1680301" y="1188925"/>
            <a:ext cx="5783400" cy="14573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Introduction to Docker</a:t>
            </a:r>
          </a:p>
        </p:txBody>
      </p:sp>
      <p:sp>
        <p:nvSpPr>
          <p:cNvPr id="64" name="Shape 64"/>
          <p:cNvSpPr txBox="1"/>
          <p:nvPr>
            <p:ph idx="1" type="subTitle"/>
          </p:nvPr>
        </p:nvSpPr>
        <p:spPr>
          <a:xfrm>
            <a:off x="1680301" y="3049450"/>
            <a:ext cx="5783400" cy="90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AppDev SIG April 2016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Matthew Favetti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Quick Demo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Run a Simple node.js webserver in a Docker container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Create the app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Write the Dockerfile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Simply by using the official repositories from Docker Hub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Write a docker-compose file</a:t>
            </a:r>
          </a:p>
          <a:p>
            <a:pPr indent="-228600" lvl="0" marL="457200">
              <a:spcBef>
                <a:spcPts val="0"/>
              </a:spcBef>
              <a:buAutoNum type="arabicPeriod"/>
            </a:pPr>
            <a:r>
              <a:rPr lang="en"/>
              <a:t>Add a database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is Docker?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Packages an application into a container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Containers share the host OS kernel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Not a Virtual Machine (each VM has a separate OS)</a:t>
            </a:r>
          </a:p>
        </p:txBody>
      </p:sp>
      <p:pic>
        <p:nvPicPr>
          <p:cNvPr id="71" name="Shape 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7725" y="3223225"/>
            <a:ext cx="1899174" cy="134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Shape 7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56925" y="2484264"/>
            <a:ext cx="1899175" cy="20844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Why Use Docker?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87900" y="1489824"/>
            <a:ext cx="4160700" cy="1493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Performance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Optimization (Infrastructure)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Encapsulation (CI/CD, DevOps)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Portability (Cloud)</a:t>
            </a:r>
          </a:p>
        </p:txBody>
      </p:sp>
      <p:pic>
        <p:nvPicPr>
          <p:cNvPr id="79" name="Shape 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68275" y="2324060"/>
            <a:ext cx="9143999" cy="31430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Docker Hub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87900" y="1489824"/>
            <a:ext cx="8368200" cy="1390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Docker’s analog of GitHub for images instead of code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Find images (ubuntu, redis, mysql, mongo, node, postgres, etc)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Push / Pull your own images (public)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&gt;1 private image is paid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1545" y="2352250"/>
            <a:ext cx="3504550" cy="2426724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Shape 87"/>
          <p:cNvSpPr txBox="1"/>
          <p:nvPr/>
        </p:nvSpPr>
        <p:spPr>
          <a:xfrm>
            <a:off x="387900" y="3553775"/>
            <a:ext cx="4170900" cy="12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Also, Docker Trusted Registry is available if you must maintain control over your own code.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Getting Started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Build/push/pull images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Run an image to create a container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The container runs a command and stops when it exits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You can start/stop/restart, attach to the console, view logs, inspect configuration, etc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Make changes in the container, commit the changes back to an image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Tag images for easy reference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Shape 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0663" y="1083600"/>
            <a:ext cx="6922675" cy="361885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Shape 9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Process Overview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Beyond the Basics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387900" y="1489825"/>
            <a:ext cx="4764900" cy="307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Run multiple commands utilizing supervisor (or similar)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Networking (map host ports to the container, etc)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Data Volumes / Data Volume Containers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Persist data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Share data among containers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Docker swarm (native clustering)</a:t>
            </a:r>
          </a:p>
        </p:txBody>
      </p:sp>
      <p:pic>
        <p:nvPicPr>
          <p:cNvPr id="106" name="Shape 1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45099" y="1144112"/>
            <a:ext cx="7902301" cy="3556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Configuration as Code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387900" y="1489825"/>
            <a:ext cx="5092200" cy="307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Dockerfile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All the steps necessary to build your container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“Document” the exact requirements / environment / dependencies of your app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Docker-compose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Multiple (or single) container apps</a:t>
            </a:r>
          </a:p>
          <a:p>
            <a:pPr indent="-228600" lvl="1" marL="914400">
              <a:spcBef>
                <a:spcPts val="0"/>
              </a:spcBef>
            </a:pPr>
            <a:r>
              <a:rPr lang="en"/>
              <a:t>Abstract command line arguments</a:t>
            </a:r>
          </a:p>
        </p:txBody>
      </p:sp>
      <p:pic>
        <p:nvPicPr>
          <p:cNvPr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7725" y="1398772"/>
            <a:ext cx="3138375" cy="2345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Docker in the Cloud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387900" y="1489825"/>
            <a:ext cx="5728200" cy="307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Provision manually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Install Docker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Pull the image from Docker Hub (or private registry)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Provision using management tools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Docker-machine (this is also used to run docker on Windows/OS X)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Docker Cloud (formerly Tutum)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Universal Control Plane (on premises)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Cloud service specific tools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AWS EC2 Container Service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Azure Container Service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Google Container Service (Kubernetes)</a:t>
            </a:r>
          </a:p>
        </p:txBody>
      </p:sp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6100" y="579673"/>
            <a:ext cx="2459850" cy="910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Shape 1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30680" y="3291850"/>
            <a:ext cx="2830676" cy="1748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Shape 1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49437" y="1868925"/>
            <a:ext cx="2193173" cy="125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